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61" r:id="rId3"/>
    <p:sldId id="260" r:id="rId4"/>
    <p:sldId id="259" r:id="rId5"/>
    <p:sldId id="262" r:id="rId6"/>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15" autoAdjust="0"/>
    <p:restoredTop sz="94660"/>
  </p:normalViewPr>
  <p:slideViewPr>
    <p:cSldViewPr snapToGrid="0">
      <p:cViewPr varScale="1">
        <p:scale>
          <a:sx n="85" d="100"/>
          <a:sy n="85" d="100"/>
        </p:scale>
        <p:origin x="9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8F30373C-6C1B-4E2D-A8E9-27F8516BF7B6}" type="datetimeFigureOut">
              <a:rPr lang="ar-IQ" smtClean="0"/>
              <a:t>06/10/1443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D6C0405-2E9C-4AD8-A5E8-201AFF526B81}" type="slidenum">
              <a:rPr lang="ar-IQ" smtClean="0"/>
              <a:t>‹#›</a:t>
            </a:fld>
            <a:endParaRPr lang="ar-IQ"/>
          </a:p>
        </p:txBody>
      </p:sp>
    </p:spTree>
    <p:extLst>
      <p:ext uri="{BB962C8B-B14F-4D97-AF65-F5344CB8AC3E}">
        <p14:creationId xmlns:p14="http://schemas.microsoft.com/office/powerpoint/2010/main" val="283985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F30373C-6C1B-4E2D-A8E9-27F8516BF7B6}" type="datetimeFigureOut">
              <a:rPr lang="ar-IQ" smtClean="0"/>
              <a:t>06/10/1443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D6C0405-2E9C-4AD8-A5E8-201AFF526B81}" type="slidenum">
              <a:rPr lang="ar-IQ" smtClean="0"/>
              <a:t>‹#›</a:t>
            </a:fld>
            <a:endParaRPr lang="ar-IQ"/>
          </a:p>
        </p:txBody>
      </p:sp>
    </p:spTree>
    <p:extLst>
      <p:ext uri="{BB962C8B-B14F-4D97-AF65-F5344CB8AC3E}">
        <p14:creationId xmlns:p14="http://schemas.microsoft.com/office/powerpoint/2010/main" val="1131118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F30373C-6C1B-4E2D-A8E9-27F8516BF7B6}" type="datetimeFigureOut">
              <a:rPr lang="ar-IQ" smtClean="0"/>
              <a:t>06/10/1443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D6C0405-2E9C-4AD8-A5E8-201AFF526B81}" type="slidenum">
              <a:rPr lang="ar-IQ" smtClean="0"/>
              <a:t>‹#›</a:t>
            </a:fld>
            <a:endParaRPr lang="ar-IQ"/>
          </a:p>
        </p:txBody>
      </p:sp>
    </p:spTree>
    <p:extLst>
      <p:ext uri="{BB962C8B-B14F-4D97-AF65-F5344CB8AC3E}">
        <p14:creationId xmlns:p14="http://schemas.microsoft.com/office/powerpoint/2010/main" val="975488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F30373C-6C1B-4E2D-A8E9-27F8516BF7B6}" type="datetimeFigureOut">
              <a:rPr lang="ar-IQ" smtClean="0"/>
              <a:t>06/10/1443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D6C0405-2E9C-4AD8-A5E8-201AFF526B81}" type="slidenum">
              <a:rPr lang="ar-IQ" smtClean="0"/>
              <a:t>‹#›</a:t>
            </a:fld>
            <a:endParaRPr lang="ar-IQ"/>
          </a:p>
        </p:txBody>
      </p:sp>
    </p:spTree>
    <p:extLst>
      <p:ext uri="{BB962C8B-B14F-4D97-AF65-F5344CB8AC3E}">
        <p14:creationId xmlns:p14="http://schemas.microsoft.com/office/powerpoint/2010/main" val="4010400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30373C-6C1B-4E2D-A8E9-27F8516BF7B6}" type="datetimeFigureOut">
              <a:rPr lang="ar-IQ" smtClean="0"/>
              <a:t>06/10/1443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D6C0405-2E9C-4AD8-A5E8-201AFF526B81}" type="slidenum">
              <a:rPr lang="ar-IQ" smtClean="0"/>
              <a:t>‹#›</a:t>
            </a:fld>
            <a:endParaRPr lang="ar-IQ"/>
          </a:p>
        </p:txBody>
      </p:sp>
    </p:spTree>
    <p:extLst>
      <p:ext uri="{BB962C8B-B14F-4D97-AF65-F5344CB8AC3E}">
        <p14:creationId xmlns:p14="http://schemas.microsoft.com/office/powerpoint/2010/main" val="1062201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8F30373C-6C1B-4E2D-A8E9-27F8516BF7B6}" type="datetimeFigureOut">
              <a:rPr lang="ar-IQ" smtClean="0"/>
              <a:t>06/10/1443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D6C0405-2E9C-4AD8-A5E8-201AFF526B81}" type="slidenum">
              <a:rPr lang="ar-IQ" smtClean="0"/>
              <a:t>‹#›</a:t>
            </a:fld>
            <a:endParaRPr lang="ar-IQ"/>
          </a:p>
        </p:txBody>
      </p:sp>
    </p:spTree>
    <p:extLst>
      <p:ext uri="{BB962C8B-B14F-4D97-AF65-F5344CB8AC3E}">
        <p14:creationId xmlns:p14="http://schemas.microsoft.com/office/powerpoint/2010/main" val="2632335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8F30373C-6C1B-4E2D-A8E9-27F8516BF7B6}" type="datetimeFigureOut">
              <a:rPr lang="ar-IQ" smtClean="0"/>
              <a:t>06/10/1443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D6C0405-2E9C-4AD8-A5E8-201AFF526B81}" type="slidenum">
              <a:rPr lang="ar-IQ" smtClean="0"/>
              <a:t>‹#›</a:t>
            </a:fld>
            <a:endParaRPr lang="ar-IQ"/>
          </a:p>
        </p:txBody>
      </p:sp>
    </p:spTree>
    <p:extLst>
      <p:ext uri="{BB962C8B-B14F-4D97-AF65-F5344CB8AC3E}">
        <p14:creationId xmlns:p14="http://schemas.microsoft.com/office/powerpoint/2010/main" val="2712661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8F30373C-6C1B-4E2D-A8E9-27F8516BF7B6}" type="datetimeFigureOut">
              <a:rPr lang="ar-IQ" smtClean="0"/>
              <a:t>06/10/1443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D6C0405-2E9C-4AD8-A5E8-201AFF526B81}" type="slidenum">
              <a:rPr lang="ar-IQ" smtClean="0"/>
              <a:t>‹#›</a:t>
            </a:fld>
            <a:endParaRPr lang="ar-IQ"/>
          </a:p>
        </p:txBody>
      </p:sp>
    </p:spTree>
    <p:extLst>
      <p:ext uri="{BB962C8B-B14F-4D97-AF65-F5344CB8AC3E}">
        <p14:creationId xmlns:p14="http://schemas.microsoft.com/office/powerpoint/2010/main" val="1338041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30373C-6C1B-4E2D-A8E9-27F8516BF7B6}" type="datetimeFigureOut">
              <a:rPr lang="ar-IQ" smtClean="0"/>
              <a:t>06/10/1443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D6C0405-2E9C-4AD8-A5E8-201AFF526B81}" type="slidenum">
              <a:rPr lang="ar-IQ" smtClean="0"/>
              <a:t>‹#›</a:t>
            </a:fld>
            <a:endParaRPr lang="ar-IQ"/>
          </a:p>
        </p:txBody>
      </p:sp>
    </p:spTree>
    <p:extLst>
      <p:ext uri="{BB962C8B-B14F-4D97-AF65-F5344CB8AC3E}">
        <p14:creationId xmlns:p14="http://schemas.microsoft.com/office/powerpoint/2010/main" val="3973760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30373C-6C1B-4E2D-A8E9-27F8516BF7B6}" type="datetimeFigureOut">
              <a:rPr lang="ar-IQ" smtClean="0"/>
              <a:t>06/10/1443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D6C0405-2E9C-4AD8-A5E8-201AFF526B81}" type="slidenum">
              <a:rPr lang="ar-IQ" smtClean="0"/>
              <a:t>‹#›</a:t>
            </a:fld>
            <a:endParaRPr lang="ar-IQ"/>
          </a:p>
        </p:txBody>
      </p:sp>
    </p:spTree>
    <p:extLst>
      <p:ext uri="{BB962C8B-B14F-4D97-AF65-F5344CB8AC3E}">
        <p14:creationId xmlns:p14="http://schemas.microsoft.com/office/powerpoint/2010/main" val="3749345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30373C-6C1B-4E2D-A8E9-27F8516BF7B6}" type="datetimeFigureOut">
              <a:rPr lang="ar-IQ" smtClean="0"/>
              <a:t>06/10/1443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D6C0405-2E9C-4AD8-A5E8-201AFF526B81}" type="slidenum">
              <a:rPr lang="ar-IQ" smtClean="0"/>
              <a:t>‹#›</a:t>
            </a:fld>
            <a:endParaRPr lang="ar-IQ"/>
          </a:p>
        </p:txBody>
      </p:sp>
    </p:spTree>
    <p:extLst>
      <p:ext uri="{BB962C8B-B14F-4D97-AF65-F5344CB8AC3E}">
        <p14:creationId xmlns:p14="http://schemas.microsoft.com/office/powerpoint/2010/main" val="2247740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F30373C-6C1B-4E2D-A8E9-27F8516BF7B6}" type="datetimeFigureOut">
              <a:rPr lang="ar-IQ" smtClean="0"/>
              <a:t>06/10/1443</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D6C0405-2E9C-4AD8-A5E8-201AFF526B81}" type="slidenum">
              <a:rPr lang="ar-IQ" smtClean="0"/>
              <a:t>‹#›</a:t>
            </a:fld>
            <a:endParaRPr lang="ar-IQ"/>
          </a:p>
        </p:txBody>
      </p:sp>
    </p:spTree>
    <p:extLst>
      <p:ext uri="{BB962C8B-B14F-4D97-AF65-F5344CB8AC3E}">
        <p14:creationId xmlns:p14="http://schemas.microsoft.com/office/powerpoint/2010/main" val="2008494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443841"/>
            <a:ext cx="6096000" cy="3970318"/>
          </a:xfrm>
          <a:prstGeom prst="rect">
            <a:avLst/>
          </a:prstGeom>
        </p:spPr>
        <p:txBody>
          <a:bodyPr>
            <a:spAutoFit/>
          </a:bodyPr>
          <a:lstStyle/>
          <a:p>
            <a:r>
              <a:rPr lang="ar-IQ" b="1" dirty="0" smtClean="0"/>
              <a:t>قوانين مندل الوراثيّة </a:t>
            </a:r>
          </a:p>
          <a:p>
            <a:r>
              <a:rPr lang="ar-IQ" b="1" dirty="0" smtClean="0"/>
              <a:t>قانون الانعزال </a:t>
            </a:r>
          </a:p>
          <a:p>
            <a:r>
              <a:rPr lang="ar-IQ" b="1" dirty="0" smtClean="0"/>
              <a:t> </a:t>
            </a:r>
          </a:p>
          <a:p>
            <a:r>
              <a:rPr lang="ar-IQ" b="1" dirty="0" smtClean="0"/>
              <a:t>ينص على أنّ أي فرد يحمل زوجاً من الجينان لكلّ صفة، وأنّ الأبوين يورثان أحد هذه الجينات بطريقة عشوائيّة، ويحدد الجين السائد الصفة السائدة في النسل بأكمله مثل لون النباتات، ولون فرو الحيونات، ولون عيون الإنسان. </a:t>
            </a:r>
          </a:p>
          <a:p>
            <a:endParaRPr lang="ar-IQ" b="1" dirty="0" smtClean="0"/>
          </a:p>
          <a:p>
            <a:r>
              <a:rPr lang="ar-IQ" b="1" dirty="0" smtClean="0"/>
              <a:t>قانون التوزيع المستقل </a:t>
            </a:r>
          </a:p>
          <a:p>
            <a:r>
              <a:rPr lang="ar-IQ" b="1" dirty="0" smtClean="0"/>
              <a:t>يعرّف أيضاً بقانون الوراثة، وينص على أنّ الجينات المسؤولة عن الصفات المنفصلة تورث للأجيال الجديدة بشكل مستقل؛ أي أنّ اختيار الجين المورث لصفة ما لا يؤثر في اختيار الجين المورث لصفة غيرها، فمثلاً جينات لون القطط تختلف عن جينات طول الذيل.</a:t>
            </a:r>
            <a:br>
              <a:rPr lang="ar-IQ" b="1" dirty="0" smtClean="0"/>
            </a:br>
            <a:r>
              <a:rPr lang="ar-IQ" dirty="0" smtClean="0"/>
              <a:t/>
            </a:r>
            <a:br>
              <a:rPr lang="ar-IQ" dirty="0" smtClean="0"/>
            </a:br>
            <a:endParaRPr lang="ar-IQ" dirty="0"/>
          </a:p>
        </p:txBody>
      </p:sp>
    </p:spTree>
    <p:extLst>
      <p:ext uri="{BB962C8B-B14F-4D97-AF65-F5344CB8AC3E}">
        <p14:creationId xmlns:p14="http://schemas.microsoft.com/office/powerpoint/2010/main" val="1532375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nvPr>
        </p:nvGraphicFramePr>
        <p:xfrm>
          <a:off x="2279576" y="1555047"/>
          <a:ext cx="7504182" cy="2818418"/>
        </p:xfrm>
        <a:graphic>
          <a:graphicData uri="http://schemas.openxmlformats.org/drawingml/2006/table">
            <a:tbl>
              <a:tblPr rtl="1" firstRow="1" firstCol="1" lastRow="1" lastCol="1" bandRow="1" bandCol="1">
                <a:tableStyleId>{21E4AEA4-8DFA-4A89-87EB-49C32662AFE0}</a:tableStyleId>
              </a:tblPr>
              <a:tblGrid>
                <a:gridCol w="3206976"/>
                <a:gridCol w="1699060"/>
                <a:gridCol w="2598146"/>
              </a:tblGrid>
              <a:tr h="324254">
                <a:tc>
                  <a:txBody>
                    <a:bodyPr/>
                    <a:lstStyle/>
                    <a:p>
                      <a:pPr algn="ctr" rtl="1">
                        <a:spcAft>
                          <a:spcPts val="0"/>
                        </a:spcAft>
                      </a:pPr>
                      <a:endParaRPr lang="ar-IQ" sz="1100" dirty="0" smtClean="0">
                        <a:effectLst/>
                      </a:endParaRPr>
                    </a:p>
                    <a:p>
                      <a:pPr algn="ctr" rtl="1">
                        <a:spcAft>
                          <a:spcPts val="0"/>
                        </a:spcAft>
                      </a:pPr>
                      <a:endParaRPr lang="ar-IQ" sz="1100" b="1" dirty="0" smtClean="0">
                        <a:effectLst/>
                        <a:latin typeface="Times New Roman"/>
                        <a:ea typeface="Times New Roman"/>
                      </a:endParaRPr>
                    </a:p>
                    <a:p>
                      <a:pPr algn="ctr" rtl="1">
                        <a:spcAft>
                          <a:spcPts val="0"/>
                        </a:spcAft>
                      </a:pPr>
                      <a:endParaRPr lang="en-US" sz="1400" b="1" dirty="0">
                        <a:effectLst/>
                        <a:latin typeface="Times New Roman"/>
                        <a:ea typeface="Times New Roman"/>
                      </a:endParaRPr>
                    </a:p>
                  </a:txBody>
                  <a:tcPr marL="68580" marR="68580" marT="0" marB="0"/>
                </a:tc>
                <a:tc>
                  <a:txBody>
                    <a:bodyPr/>
                    <a:lstStyle/>
                    <a:p>
                      <a:pPr algn="ctr" rtl="1">
                        <a:spcAft>
                          <a:spcPts val="0"/>
                        </a:spcAft>
                      </a:pPr>
                      <a:r>
                        <a:rPr lang="ar-IQ" sz="1100">
                          <a:effectLst/>
                        </a:rPr>
                        <a:t>السائدة </a:t>
                      </a:r>
                      <a:r>
                        <a:rPr lang="en-AU" sz="1100">
                          <a:effectLst/>
                        </a:rPr>
                        <a:t>dominant</a:t>
                      </a:r>
                      <a:endParaRPr lang="en-US" sz="1400" b="1">
                        <a:effectLst/>
                        <a:latin typeface="Times New Roman"/>
                        <a:ea typeface="Times New Roman"/>
                      </a:endParaRPr>
                    </a:p>
                  </a:txBody>
                  <a:tcPr marL="68580" marR="68580" marT="0" marB="0"/>
                </a:tc>
                <a:tc>
                  <a:txBody>
                    <a:bodyPr/>
                    <a:lstStyle/>
                    <a:p>
                      <a:pPr algn="ctr" rtl="1">
                        <a:spcAft>
                          <a:spcPts val="0"/>
                        </a:spcAft>
                      </a:pPr>
                      <a:r>
                        <a:rPr lang="ar-IQ" sz="1100">
                          <a:effectLst/>
                        </a:rPr>
                        <a:t>المتنحية </a:t>
                      </a:r>
                      <a:r>
                        <a:rPr lang="en-US" sz="1100">
                          <a:effectLst/>
                        </a:rPr>
                        <a:t>Recessive</a:t>
                      </a:r>
                      <a:endParaRPr lang="en-US" sz="1400" b="1">
                        <a:effectLst/>
                        <a:latin typeface="Times New Roman"/>
                        <a:ea typeface="Times New Roman"/>
                      </a:endParaRPr>
                    </a:p>
                  </a:txBody>
                  <a:tcPr marL="68580" marR="68580" marT="0" marB="0"/>
                </a:tc>
              </a:tr>
              <a:tr h="324254">
                <a:tc>
                  <a:txBody>
                    <a:bodyPr/>
                    <a:lstStyle/>
                    <a:p>
                      <a:pPr algn="ctr" rtl="1">
                        <a:spcAft>
                          <a:spcPts val="0"/>
                        </a:spcAft>
                      </a:pPr>
                      <a:r>
                        <a:rPr lang="ar-IQ" sz="1100">
                          <a:effectLst/>
                        </a:rPr>
                        <a:t>ارتفاع الساق</a:t>
                      </a:r>
                      <a:endParaRPr lang="en-US" sz="1400" b="1">
                        <a:effectLst/>
                        <a:latin typeface="Times New Roman"/>
                        <a:ea typeface="Times New Roman"/>
                      </a:endParaRPr>
                    </a:p>
                  </a:txBody>
                  <a:tcPr marL="68580" marR="68580" marT="0" marB="0"/>
                </a:tc>
                <a:tc>
                  <a:txBody>
                    <a:bodyPr/>
                    <a:lstStyle/>
                    <a:p>
                      <a:pPr algn="ctr" rtl="1">
                        <a:spcAft>
                          <a:spcPts val="0"/>
                        </a:spcAft>
                      </a:pPr>
                      <a:r>
                        <a:rPr lang="ar-IQ" sz="1100">
                          <a:effectLst/>
                        </a:rPr>
                        <a:t>طويلا 6-7 قدم</a:t>
                      </a:r>
                      <a:endParaRPr lang="en-US" sz="1400" b="1">
                        <a:effectLst/>
                        <a:latin typeface="Times New Roman"/>
                        <a:ea typeface="Times New Roman"/>
                      </a:endParaRPr>
                    </a:p>
                  </a:txBody>
                  <a:tcPr marL="68580" marR="68580" marT="0" marB="0"/>
                </a:tc>
                <a:tc>
                  <a:txBody>
                    <a:bodyPr/>
                    <a:lstStyle/>
                    <a:p>
                      <a:pPr algn="ctr" rtl="1">
                        <a:spcAft>
                          <a:spcPts val="0"/>
                        </a:spcAft>
                      </a:pPr>
                      <a:r>
                        <a:rPr lang="ar-IQ" sz="1100">
                          <a:effectLst/>
                        </a:rPr>
                        <a:t>قصيرة 3\4 – 1\2 1 قدم</a:t>
                      </a:r>
                      <a:endParaRPr lang="en-US" sz="1400" b="1">
                        <a:effectLst/>
                        <a:latin typeface="Times New Roman"/>
                        <a:ea typeface="Times New Roman"/>
                      </a:endParaRPr>
                    </a:p>
                  </a:txBody>
                  <a:tcPr marL="68580" marR="68580" marT="0" marB="0"/>
                </a:tc>
              </a:tr>
              <a:tr h="324254">
                <a:tc>
                  <a:txBody>
                    <a:bodyPr/>
                    <a:lstStyle/>
                    <a:p>
                      <a:pPr algn="ctr" rtl="1">
                        <a:spcAft>
                          <a:spcPts val="0"/>
                        </a:spcAft>
                      </a:pPr>
                      <a:r>
                        <a:rPr lang="ar-IQ" sz="1100">
                          <a:effectLst/>
                        </a:rPr>
                        <a:t>لون ألقرنه غير الناضجة</a:t>
                      </a:r>
                      <a:endParaRPr lang="en-US" sz="1400" b="1">
                        <a:effectLst/>
                        <a:latin typeface="Times New Roman"/>
                        <a:ea typeface="Times New Roman"/>
                      </a:endParaRPr>
                    </a:p>
                  </a:txBody>
                  <a:tcPr marL="68580" marR="68580" marT="0" marB="0"/>
                </a:tc>
                <a:tc>
                  <a:txBody>
                    <a:bodyPr/>
                    <a:lstStyle/>
                    <a:p>
                      <a:pPr algn="ctr" rtl="1">
                        <a:spcAft>
                          <a:spcPts val="0"/>
                        </a:spcAft>
                      </a:pPr>
                      <a:r>
                        <a:rPr lang="ar-IQ" sz="1100">
                          <a:effectLst/>
                        </a:rPr>
                        <a:t>خضراء</a:t>
                      </a:r>
                      <a:endParaRPr lang="en-US" sz="1400" b="1">
                        <a:effectLst/>
                        <a:latin typeface="Times New Roman"/>
                        <a:ea typeface="Times New Roman"/>
                      </a:endParaRPr>
                    </a:p>
                  </a:txBody>
                  <a:tcPr marL="68580" marR="68580" marT="0" marB="0"/>
                </a:tc>
                <a:tc>
                  <a:txBody>
                    <a:bodyPr/>
                    <a:lstStyle/>
                    <a:p>
                      <a:pPr algn="ctr" rtl="1">
                        <a:spcAft>
                          <a:spcPts val="0"/>
                        </a:spcAft>
                      </a:pPr>
                      <a:r>
                        <a:rPr lang="ar-IQ" sz="1100">
                          <a:effectLst/>
                        </a:rPr>
                        <a:t>صفراء</a:t>
                      </a:r>
                      <a:endParaRPr lang="en-US" sz="1400" b="1">
                        <a:effectLst/>
                        <a:latin typeface="Times New Roman"/>
                        <a:ea typeface="Times New Roman"/>
                      </a:endParaRPr>
                    </a:p>
                  </a:txBody>
                  <a:tcPr marL="68580" marR="68580" marT="0" marB="0"/>
                </a:tc>
              </a:tr>
              <a:tr h="324254">
                <a:tc>
                  <a:txBody>
                    <a:bodyPr/>
                    <a:lstStyle/>
                    <a:p>
                      <a:pPr algn="ctr" rtl="1">
                        <a:spcAft>
                          <a:spcPts val="0"/>
                        </a:spcAft>
                      </a:pPr>
                      <a:r>
                        <a:rPr lang="ar-IQ" sz="1100">
                          <a:effectLst/>
                        </a:rPr>
                        <a:t>موقع الزهرة</a:t>
                      </a:r>
                      <a:endParaRPr lang="en-US" sz="1400" b="1">
                        <a:effectLst/>
                        <a:latin typeface="Times New Roman"/>
                        <a:ea typeface="Times New Roman"/>
                      </a:endParaRPr>
                    </a:p>
                  </a:txBody>
                  <a:tcPr marL="68580" marR="68580" marT="0" marB="0"/>
                </a:tc>
                <a:tc>
                  <a:txBody>
                    <a:bodyPr/>
                    <a:lstStyle/>
                    <a:p>
                      <a:pPr algn="ctr" rtl="1">
                        <a:spcAft>
                          <a:spcPts val="0"/>
                        </a:spcAft>
                      </a:pPr>
                      <a:r>
                        <a:rPr lang="ar-IQ" sz="1100">
                          <a:effectLst/>
                        </a:rPr>
                        <a:t>إبطيه الموقع</a:t>
                      </a:r>
                      <a:endParaRPr lang="en-US" sz="1400" b="1">
                        <a:effectLst/>
                        <a:latin typeface="Times New Roman"/>
                        <a:ea typeface="Times New Roman"/>
                      </a:endParaRPr>
                    </a:p>
                  </a:txBody>
                  <a:tcPr marL="68580" marR="68580" marT="0" marB="0"/>
                </a:tc>
                <a:tc>
                  <a:txBody>
                    <a:bodyPr/>
                    <a:lstStyle/>
                    <a:p>
                      <a:pPr algn="ctr" rtl="1">
                        <a:spcAft>
                          <a:spcPts val="0"/>
                        </a:spcAft>
                      </a:pPr>
                      <a:r>
                        <a:rPr lang="ar-IQ" sz="1100">
                          <a:effectLst/>
                        </a:rPr>
                        <a:t>طرفية</a:t>
                      </a:r>
                      <a:endParaRPr lang="en-US" sz="1400" b="1">
                        <a:effectLst/>
                        <a:latin typeface="Times New Roman"/>
                        <a:ea typeface="Times New Roman"/>
                      </a:endParaRPr>
                    </a:p>
                  </a:txBody>
                  <a:tcPr marL="68580" marR="68580" marT="0" marB="0"/>
                </a:tc>
              </a:tr>
              <a:tr h="324254">
                <a:tc>
                  <a:txBody>
                    <a:bodyPr/>
                    <a:lstStyle/>
                    <a:p>
                      <a:pPr algn="ctr" rtl="1">
                        <a:spcAft>
                          <a:spcPts val="0"/>
                        </a:spcAft>
                      </a:pPr>
                      <a:r>
                        <a:rPr lang="ar-IQ" sz="1100">
                          <a:effectLst/>
                        </a:rPr>
                        <a:t>شكل المادة الغذائية في الناضجة</a:t>
                      </a:r>
                      <a:endParaRPr lang="en-US" sz="1400" b="1">
                        <a:effectLst/>
                        <a:latin typeface="Times New Roman"/>
                        <a:ea typeface="Times New Roman"/>
                      </a:endParaRPr>
                    </a:p>
                  </a:txBody>
                  <a:tcPr marL="68580" marR="68580" marT="0" marB="0"/>
                </a:tc>
                <a:tc>
                  <a:txBody>
                    <a:bodyPr/>
                    <a:lstStyle/>
                    <a:p>
                      <a:pPr algn="ctr" rtl="1">
                        <a:spcAft>
                          <a:spcPts val="0"/>
                        </a:spcAft>
                      </a:pPr>
                      <a:r>
                        <a:rPr lang="ar-IQ" sz="1100">
                          <a:effectLst/>
                        </a:rPr>
                        <a:t>صفراء</a:t>
                      </a:r>
                      <a:endParaRPr lang="en-US" sz="1400" b="1">
                        <a:effectLst/>
                        <a:latin typeface="Times New Roman"/>
                        <a:ea typeface="Times New Roman"/>
                      </a:endParaRPr>
                    </a:p>
                  </a:txBody>
                  <a:tcPr marL="68580" marR="68580" marT="0" marB="0"/>
                </a:tc>
                <a:tc>
                  <a:txBody>
                    <a:bodyPr/>
                    <a:lstStyle/>
                    <a:p>
                      <a:pPr algn="ctr" rtl="1">
                        <a:spcAft>
                          <a:spcPts val="0"/>
                        </a:spcAft>
                      </a:pPr>
                      <a:r>
                        <a:rPr lang="ar-IQ" sz="1100">
                          <a:effectLst/>
                        </a:rPr>
                        <a:t>خضراء</a:t>
                      </a:r>
                      <a:endParaRPr lang="en-US" sz="1400" b="1">
                        <a:effectLst/>
                        <a:latin typeface="Times New Roman"/>
                        <a:ea typeface="Times New Roman"/>
                      </a:endParaRPr>
                    </a:p>
                  </a:txBody>
                  <a:tcPr marL="68580" marR="68580" marT="0" marB="0"/>
                </a:tc>
              </a:tr>
              <a:tr h="324254">
                <a:tc>
                  <a:txBody>
                    <a:bodyPr/>
                    <a:lstStyle/>
                    <a:p>
                      <a:pPr algn="ctr" rtl="1">
                        <a:spcAft>
                          <a:spcPts val="0"/>
                        </a:spcAft>
                      </a:pPr>
                      <a:r>
                        <a:rPr lang="ar-IQ" sz="1100">
                          <a:effectLst/>
                        </a:rPr>
                        <a:t>شكل البذرة</a:t>
                      </a:r>
                      <a:endParaRPr lang="en-US" sz="1400" b="1">
                        <a:effectLst/>
                        <a:latin typeface="Times New Roman"/>
                        <a:ea typeface="Times New Roman"/>
                      </a:endParaRPr>
                    </a:p>
                  </a:txBody>
                  <a:tcPr marL="68580" marR="68580" marT="0" marB="0"/>
                </a:tc>
                <a:tc>
                  <a:txBody>
                    <a:bodyPr/>
                    <a:lstStyle/>
                    <a:p>
                      <a:pPr algn="ctr" rtl="1">
                        <a:spcAft>
                          <a:spcPts val="0"/>
                        </a:spcAft>
                      </a:pPr>
                      <a:r>
                        <a:rPr lang="ar-IQ" sz="1100">
                          <a:effectLst/>
                        </a:rPr>
                        <a:t>ملساء</a:t>
                      </a:r>
                      <a:endParaRPr lang="en-US" sz="1400" b="1">
                        <a:effectLst/>
                        <a:latin typeface="Times New Roman"/>
                        <a:ea typeface="Times New Roman"/>
                      </a:endParaRPr>
                    </a:p>
                  </a:txBody>
                  <a:tcPr marL="68580" marR="68580" marT="0" marB="0"/>
                </a:tc>
                <a:tc>
                  <a:txBody>
                    <a:bodyPr/>
                    <a:lstStyle/>
                    <a:p>
                      <a:pPr algn="ctr" rtl="1">
                        <a:spcAft>
                          <a:spcPts val="0"/>
                        </a:spcAft>
                      </a:pPr>
                      <a:r>
                        <a:rPr lang="ar-IQ" sz="1100">
                          <a:effectLst/>
                        </a:rPr>
                        <a:t>مجعدة</a:t>
                      </a:r>
                      <a:endParaRPr lang="en-US" sz="1400" b="1">
                        <a:effectLst/>
                        <a:latin typeface="Times New Roman"/>
                        <a:ea typeface="Times New Roman"/>
                      </a:endParaRPr>
                    </a:p>
                  </a:txBody>
                  <a:tcPr marL="68580" marR="68580" marT="0" marB="0"/>
                </a:tc>
              </a:tr>
              <a:tr h="324254">
                <a:tc>
                  <a:txBody>
                    <a:bodyPr/>
                    <a:lstStyle/>
                    <a:p>
                      <a:pPr algn="ctr" rtl="1">
                        <a:spcAft>
                          <a:spcPts val="0"/>
                        </a:spcAft>
                      </a:pPr>
                      <a:r>
                        <a:rPr lang="ar-IQ" sz="1100">
                          <a:effectLst/>
                        </a:rPr>
                        <a:t>شكل ألقرنه</a:t>
                      </a:r>
                      <a:endParaRPr lang="en-US" sz="1400" b="1">
                        <a:effectLst/>
                        <a:latin typeface="Times New Roman"/>
                        <a:ea typeface="Times New Roman"/>
                      </a:endParaRPr>
                    </a:p>
                  </a:txBody>
                  <a:tcPr marL="68580" marR="68580" marT="0" marB="0"/>
                </a:tc>
                <a:tc>
                  <a:txBody>
                    <a:bodyPr/>
                    <a:lstStyle/>
                    <a:p>
                      <a:pPr algn="ctr" rtl="1">
                        <a:spcAft>
                          <a:spcPts val="0"/>
                        </a:spcAft>
                      </a:pPr>
                      <a:r>
                        <a:rPr lang="ar-IQ" sz="1100">
                          <a:effectLst/>
                        </a:rPr>
                        <a:t>منتفخة</a:t>
                      </a:r>
                      <a:endParaRPr lang="en-US" sz="1400" b="1">
                        <a:effectLst/>
                        <a:latin typeface="Times New Roman"/>
                        <a:ea typeface="Times New Roman"/>
                      </a:endParaRPr>
                    </a:p>
                  </a:txBody>
                  <a:tcPr marL="68580" marR="68580" marT="0" marB="0"/>
                </a:tc>
                <a:tc>
                  <a:txBody>
                    <a:bodyPr/>
                    <a:lstStyle/>
                    <a:p>
                      <a:pPr algn="ctr" rtl="1">
                        <a:spcAft>
                          <a:spcPts val="0"/>
                        </a:spcAft>
                      </a:pPr>
                      <a:r>
                        <a:rPr lang="ar-IQ" sz="1100">
                          <a:effectLst/>
                        </a:rPr>
                        <a:t>مضغوطة</a:t>
                      </a:r>
                      <a:endParaRPr lang="en-US" sz="1400" b="1">
                        <a:effectLst/>
                        <a:latin typeface="Times New Roman"/>
                        <a:ea typeface="Times New Roman"/>
                      </a:endParaRPr>
                    </a:p>
                  </a:txBody>
                  <a:tcPr marL="68580" marR="68580" marT="0" marB="0"/>
                </a:tc>
              </a:tr>
              <a:tr h="324254">
                <a:tc>
                  <a:txBody>
                    <a:bodyPr/>
                    <a:lstStyle/>
                    <a:p>
                      <a:pPr algn="ctr" rtl="1">
                        <a:spcAft>
                          <a:spcPts val="0"/>
                        </a:spcAft>
                      </a:pPr>
                      <a:r>
                        <a:rPr lang="ar-IQ" sz="1100">
                          <a:effectLst/>
                        </a:rPr>
                        <a:t>لون الزهرة</a:t>
                      </a:r>
                      <a:endParaRPr lang="en-US" sz="1400" b="1">
                        <a:effectLst/>
                        <a:latin typeface="Times New Roman"/>
                        <a:ea typeface="Times New Roman"/>
                      </a:endParaRPr>
                    </a:p>
                  </a:txBody>
                  <a:tcPr marL="68580" marR="68580" marT="0" marB="0"/>
                </a:tc>
                <a:tc>
                  <a:txBody>
                    <a:bodyPr/>
                    <a:lstStyle/>
                    <a:p>
                      <a:pPr algn="ctr" rtl="1">
                        <a:spcAft>
                          <a:spcPts val="0"/>
                        </a:spcAft>
                      </a:pPr>
                      <a:r>
                        <a:rPr lang="ar-IQ" sz="1100">
                          <a:effectLst/>
                        </a:rPr>
                        <a:t>بنفسجي</a:t>
                      </a:r>
                      <a:endParaRPr lang="en-US" sz="1400" b="1">
                        <a:effectLst/>
                        <a:latin typeface="Times New Roman"/>
                        <a:ea typeface="Times New Roman"/>
                      </a:endParaRPr>
                    </a:p>
                  </a:txBody>
                  <a:tcPr marL="68580" marR="68580" marT="0" marB="0"/>
                </a:tc>
                <a:tc>
                  <a:txBody>
                    <a:bodyPr/>
                    <a:lstStyle/>
                    <a:p>
                      <a:pPr algn="ctr" rtl="1">
                        <a:spcAft>
                          <a:spcPts val="0"/>
                        </a:spcAft>
                      </a:pPr>
                      <a:r>
                        <a:rPr lang="ar-IQ" sz="1100" dirty="0">
                          <a:effectLst/>
                        </a:rPr>
                        <a:t>ابيض</a:t>
                      </a:r>
                      <a:endParaRPr lang="en-US" sz="1400" b="1" dirty="0">
                        <a:effectLst/>
                        <a:latin typeface="Times New Roman"/>
                        <a:ea typeface="Times New Roman"/>
                      </a:endParaRPr>
                    </a:p>
                  </a:txBody>
                  <a:tcPr marL="68580" marR="68580" marT="0" marB="0"/>
                </a:tc>
              </a:tr>
            </a:tbl>
          </a:graphicData>
        </a:graphic>
      </p:graphicFrame>
      <p:sp>
        <p:nvSpPr>
          <p:cNvPr id="3" name="Rectangle 1"/>
          <p:cNvSpPr>
            <a:spLocks noChangeArrowheads="1"/>
          </p:cNvSpPr>
          <p:nvPr/>
        </p:nvSpPr>
        <p:spPr bwMode="auto">
          <a:xfrm>
            <a:off x="3071664" y="908721"/>
            <a:ext cx="671209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fontAlgn="base">
              <a:spcBef>
                <a:spcPct val="0"/>
              </a:spcBef>
              <a:spcAft>
                <a:spcPct val="0"/>
              </a:spcAft>
            </a:pPr>
            <a:r>
              <a:rPr lang="ar-IQ" b="1" dirty="0">
                <a:latin typeface="Tahoma" pitchFamily="34" charset="0"/>
                <a:ea typeface="Times New Roman" pitchFamily="18" charset="0"/>
                <a:cs typeface="Tahoma" pitchFamily="34" charset="0"/>
              </a:rPr>
              <a:t>وقد درس مندل سبعة أزواج من الصفات كما مبين في الجدول</a:t>
            </a:r>
            <a:endParaRPr lang="en-US" dirty="0">
              <a:latin typeface="Arial" pitchFamily="34" charset="0"/>
              <a:cs typeface="Arial" pitchFamily="34" charset="0"/>
            </a:endParaRPr>
          </a:p>
          <a:p>
            <a:pPr algn="ctr" rtl="0" eaLnBrk="0" fontAlgn="base" hangingPunct="0">
              <a:spcBef>
                <a:spcPct val="0"/>
              </a:spcBef>
              <a:spcAft>
                <a:spcPct val="0"/>
              </a:spcAft>
            </a:pPr>
            <a:endParaRPr lang="en-US" dirty="0">
              <a:latin typeface="Arial" pitchFamily="34" charset="0"/>
              <a:cs typeface="Arial" pitchFamily="34" charset="0"/>
            </a:endParaRPr>
          </a:p>
        </p:txBody>
      </p:sp>
    </p:spTree>
    <p:extLst>
      <p:ext uri="{BB962C8B-B14F-4D97-AF65-F5344CB8AC3E}">
        <p14:creationId xmlns:p14="http://schemas.microsoft.com/office/powerpoint/2010/main" val="182019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7608" y="980728"/>
            <a:ext cx="6768752" cy="5328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182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908720"/>
            <a:ext cx="6326187" cy="4870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1823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75235" y="636252"/>
            <a:ext cx="6386637" cy="1296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0804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151</Words>
  <Application>Microsoft Office PowerPoint</Application>
  <PresentationFormat>Widescreen</PresentationFormat>
  <Paragraphs>32</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Tahoma</vt:lpstr>
      <vt:lpstr>Times New Roman</vt:lpstr>
      <vt:lpstr>Office Theme</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dc:creator>
  <cp:lastModifiedBy>Ahmed</cp:lastModifiedBy>
  <cp:revision>1</cp:revision>
  <dcterms:created xsi:type="dcterms:W3CDTF">2022-05-07T11:58:40Z</dcterms:created>
  <dcterms:modified xsi:type="dcterms:W3CDTF">2022-05-07T11:59:11Z</dcterms:modified>
</cp:coreProperties>
</file>